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533" r:id="rId3"/>
    <p:sldId id="257" r:id="rId4"/>
    <p:sldId id="258" r:id="rId5"/>
    <p:sldId id="514" r:id="rId6"/>
    <p:sldId id="4733" r:id="rId7"/>
    <p:sldId id="531" r:id="rId8"/>
    <p:sldId id="261" r:id="rId9"/>
    <p:sldId id="4730" r:id="rId10"/>
    <p:sldId id="297" r:id="rId11"/>
    <p:sldId id="298" r:id="rId12"/>
    <p:sldId id="265" r:id="rId13"/>
    <p:sldId id="260" r:id="rId14"/>
    <p:sldId id="4731" r:id="rId15"/>
    <p:sldId id="581" r:id="rId16"/>
    <p:sldId id="532" r:id="rId17"/>
    <p:sldId id="4706" r:id="rId18"/>
    <p:sldId id="4734" r:id="rId19"/>
    <p:sldId id="518" r:id="rId20"/>
    <p:sldId id="519" r:id="rId21"/>
    <p:sldId id="516" r:id="rId22"/>
    <p:sldId id="517" r:id="rId23"/>
    <p:sldId id="515" r:id="rId24"/>
    <p:sldId id="52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9" d="100"/>
          <a:sy n="69" d="100"/>
        </p:scale>
        <p:origin x="792" y="5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3FBD4-7C1D-6B9A-CC34-38A08CFCC3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F48292-3AD9-6E5C-96BB-97F9DAA3CB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39AFD-9355-AA71-70C7-DE0E0EC96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E6C25B-812A-1E8D-15B5-3517BB08B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80DE2-4F57-FA5F-9871-C20B0ADD4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16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5BF3-CBC1-7F2F-CC34-270955794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F46C7A-C57E-D359-9398-71DC75DD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C40D33-8712-DA12-F3EB-5E1A88E1DC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D5AE8-9B2F-BD49-CF2B-2E371B03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C4514-AF9D-9F49-9E91-99B083A6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239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66810D-F24A-F432-F2FC-C1353F3699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EEFAD-2EB6-ED64-2216-DA2060A6E5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8603A-1C24-5044-1716-1F07F4E65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8C7859-904D-667F-AE72-132FCB0E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72612-21BE-3340-ECD6-DA2C86F97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0149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906" y="1122426"/>
            <a:ext cx="9142562" cy="238722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indent="0">
              <a:buNone/>
              <a:defRPr>
                <a:latin typeface="Calibri" panose="020F0502020204030204" pitchFamily="34" charset="0"/>
              </a:defRPr>
            </a:lvl1pPr>
          </a:lstStyle>
          <a:p>
            <a:pPr indent="0">
              <a:buNone/>
            </a:pPr>
            <a:endParaRPr lang="en-US" sz="2322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562" y="1604399"/>
            <a:ext cx="10971684" cy="3976819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>
            <a:lvl1pPr indent="0">
              <a:spcBef>
                <a:spcPts val="1831"/>
              </a:spcBef>
              <a:buNone/>
              <a:defRPr>
                <a:latin typeface="Calibri" panose="020F0502020204030204" pitchFamily="34" charset="0"/>
              </a:defRPr>
            </a:lvl1pPr>
          </a:lstStyle>
          <a:p>
            <a:pPr indent="0">
              <a:spcBef>
                <a:spcPts val="1514"/>
              </a:spcBef>
              <a:buNone/>
            </a:pPr>
            <a:endParaRPr lang="en-US" sz="2322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EFCC3674-80BE-426C-9AF4-3156488B7F2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4479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3301-18AF-870F-C212-61CB249DC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04F5B-DC5F-658B-67AF-2808E2A0BF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A6D903-1A5C-DD86-559A-7100076B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7470E-1BD0-5A7A-005A-55B2DF38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8AE4-DE6D-F14D-F4AC-648247BB1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21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94C8B-6E5E-DE7A-32E4-1447754C2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E27759-149F-C7C3-DF5A-1DBEA41330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C53D23-48C5-B922-306F-E13A39C92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8BB15-062D-F0EC-5AD4-A58158799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36F85F-F58D-EA58-07FA-58D7D86D1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995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CEFD-6058-2152-2C55-7ABA9BB7B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10B97-B733-BF96-3D47-E4C5808EC57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308348-B746-5552-E3C6-503AD92F6F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CE548-893F-72B9-E981-72056E502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A9A6C7-3858-ADCE-7972-4EC3CCB51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355E2D-7B77-C94F-E2E4-3BE10E7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80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7AF6B-C7C2-D14B-BCD1-D13D9E874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983A9-3541-7C01-A87C-5079ED31DC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31C9E-532D-34EE-2D4E-79CD354A9A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2864E0-BFB0-9F27-34D3-A5838CE2EA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D13F00-E7D9-51DF-C3B4-E2EE229A71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E027D33-A71D-873F-1E7B-38F81C485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40D929-9DC7-E0C6-B380-136352D10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B85335-C0F0-9944-081B-0C83DC2C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64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1BF8-BDE4-DD5B-8093-43D379B09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443F-E5D1-AD56-B8FA-A5BE21F87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4074A9-976C-58C2-7D35-28F2166F1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922E9-A9D4-2A9A-C573-014296C4A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64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D7C72D-A5A3-4276-BED3-F1CC761C9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8895AE-D6FE-BBFC-607E-6DE7D2D1A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E19084-550C-E3E6-244E-C1497A97C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064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3A33-421A-092F-A76F-114627E16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7D2A0E-60F4-191B-0AEE-90E761F83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5BBBAB-7913-DE2C-E6C1-96B709A67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83FC4D-213C-32D5-E0C5-35C2A36607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3F543B-786F-CA0A-03BE-27A4EE2C1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07A42-65B4-BC30-BE77-4819C146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139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0F314-1D45-D07D-A981-DE1E0C7A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8251C9-C451-E003-B859-7074372184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D9F891-6C07-9A2A-F600-E63CE998E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DB4AB1-99E7-FD50-0829-C14084151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C842FF-0D3D-44AC-9EC6-C5F6A3B24860}" type="datetimeFigureOut">
              <a:rPr lang="en-US" smtClean="0"/>
              <a:t>1/25/2026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AF125A-1FB9-10B1-95A5-0805EB528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4727E0-960D-9B0E-6771-9F93524D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EED49-1CF9-4469-9CEE-539F41BB2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799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B38725-CBBA-BFAD-B799-7F2B19596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70B0BB-C022-1A59-3842-EE975B0C27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B055A3-2B79-A1DB-2023-64FC643778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2BC842FF-0D3D-44AC-9EC6-C5F6A3B24860}" type="datetimeFigureOut">
              <a:rPr lang="en-US" smtClean="0"/>
              <a:pPr/>
              <a:t>1/25/2026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E7892D-2AF7-5002-6018-4739DB54BE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8D5C2-B94E-FEC6-ECCF-DE14D30500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B9AEED49-1CF9-4469-9CEE-539F41BB29F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297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105-F644-D68E-342A-40F0094630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27167"/>
            <a:ext cx="9144000" cy="2387600"/>
          </a:xfrm>
        </p:spPr>
        <p:txBody>
          <a:bodyPr>
            <a:noAutofit/>
          </a:bodyPr>
          <a:lstStyle/>
          <a:p>
            <a:r>
              <a:rPr lang="en-GB" sz="5400" b="1" dirty="0">
                <a:solidFill>
                  <a:srgbClr val="7030A0"/>
                </a:solidFill>
              </a:rPr>
              <a:t>Introduction to </a:t>
            </a:r>
            <a:br>
              <a:rPr lang="en-GB" sz="5400" b="1" dirty="0">
                <a:solidFill>
                  <a:srgbClr val="7030A0"/>
                </a:solidFill>
              </a:rPr>
            </a:br>
            <a:r>
              <a:rPr lang="en-GB" sz="8800" b="1" dirty="0">
                <a:solidFill>
                  <a:srgbClr val="7030A0"/>
                </a:solidFill>
              </a:rPr>
              <a:t>Molecular Biology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56907-E2C4-B33B-BF50-4BBEB7DB6D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16438"/>
            <a:ext cx="9144000" cy="1655762"/>
          </a:xfrm>
        </p:spPr>
        <p:txBody>
          <a:bodyPr>
            <a:normAutofit/>
          </a:bodyPr>
          <a:lstStyle/>
          <a:p>
            <a:r>
              <a:rPr lang="vi-VN" sz="2000" dirty="0"/>
              <a:t>Phuc Loi Luu, PhD</a:t>
            </a:r>
          </a:p>
          <a:p>
            <a:r>
              <a:rPr lang="en-GB" sz="2000" dirty="0">
                <a:hlinkClick r:id="rId2"/>
              </a:rPr>
              <a:t>Email: </a:t>
            </a:r>
            <a:r>
              <a:rPr lang="vi-VN" sz="2000" dirty="0">
                <a:hlinkClick r:id="rId2"/>
              </a:rPr>
              <a:t>Luu.p.loi@googlemail.com</a:t>
            </a:r>
            <a:endParaRPr lang="en-GB" sz="2000" dirty="0"/>
          </a:p>
          <a:p>
            <a:r>
              <a:rPr lang="en-GB" sz="2000" dirty="0" err="1"/>
              <a:t>Zalo</a:t>
            </a:r>
            <a:r>
              <a:rPr lang="en-GB" sz="2000" dirty="0"/>
              <a:t>: 0901802182</a:t>
            </a:r>
            <a:endParaRPr lang="vi-VN" sz="2000" dirty="0"/>
          </a:p>
          <a:p>
            <a:r>
              <a:rPr lang="vi-VN" sz="2000" dirty="0"/>
              <a:t> </a:t>
            </a:r>
            <a:r>
              <a:rPr lang="en-GB" sz="2000" dirty="0"/>
              <a:t>Jan 25</a:t>
            </a:r>
            <a:r>
              <a:rPr lang="vi-VN" sz="2000" dirty="0"/>
              <a:t> 202</a:t>
            </a:r>
            <a:r>
              <a:rPr lang="en-GB" sz="2000" dirty="0"/>
              <a:t>5</a:t>
            </a:r>
            <a:endParaRPr lang="en-US" sz="2000" dirty="0"/>
          </a:p>
        </p:txBody>
      </p:sp>
      <p:pic>
        <p:nvPicPr>
          <p:cNvPr id="4" name="Picture 2" descr="Không có mô tả ảnh.">
            <a:extLst>
              <a:ext uri="{FF2B5EF4-FFF2-40B4-BE49-F238E27FC236}">
                <a16:creationId xmlns:a16="http://schemas.microsoft.com/office/drawing/2014/main" id="{7021495C-C017-68A7-86FE-E4E1AD001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6580" y="82579"/>
            <a:ext cx="1352961" cy="1344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09320F1B-35EE-4B1B-836E-D1D502281AD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74" b="14251"/>
          <a:stretch/>
        </p:blipFill>
        <p:spPr>
          <a:xfrm>
            <a:off x="6156025" y="27905"/>
            <a:ext cx="2233851" cy="1507272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708D07A-BEBF-F182-D14B-2C28AF967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74" y="58009"/>
            <a:ext cx="1335305" cy="133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Đại học Đồng Tháp - eUni - Đại học trực tuyến hàng đầu Việt Nam">
            <a:extLst>
              <a:ext uri="{FF2B5EF4-FFF2-40B4-BE49-F238E27FC236}">
                <a16:creationId xmlns:a16="http://schemas.microsoft.com/office/drawing/2014/main" id="{CE7B2D3F-E2F2-A3C7-5DF3-56E87034C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0" t="8452" r="20841" b="10746"/>
          <a:stretch/>
        </p:blipFill>
        <p:spPr bwMode="auto">
          <a:xfrm>
            <a:off x="3262935" y="-10485"/>
            <a:ext cx="1617560" cy="150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9222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630555" y="248920"/>
            <a:ext cx="109308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Identifying functional discriminative motifs in protein families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155" y="1042670"/>
            <a:ext cx="6565900" cy="5518150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7826170" y="1358599"/>
            <a:ext cx="38912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Protein structures and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Bigdata mining and Machine Learning </a:t>
            </a:r>
          </a:p>
        </p:txBody>
      </p:sp>
      <p:pic>
        <p:nvPicPr>
          <p:cNvPr id="8194" name="Picture 2" descr="No photo description available.">
            <a:extLst>
              <a:ext uri="{FF2B5EF4-FFF2-40B4-BE49-F238E27FC236}">
                <a16:creationId xmlns:a16="http://schemas.microsoft.com/office/drawing/2014/main" id="{C9529F33-B45B-1BDE-E732-93A287690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81" y="3683520"/>
            <a:ext cx="1870129" cy="14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No photo description available.">
            <a:extLst>
              <a:ext uri="{FF2B5EF4-FFF2-40B4-BE49-F238E27FC236}">
                <a16:creationId xmlns:a16="http://schemas.microsoft.com/office/drawing/2014/main" id="{607DFF20-6085-ED71-8D25-1AB7F8BC5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1810" y="3683520"/>
            <a:ext cx="2028111" cy="140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No photo description available.">
            <a:extLst>
              <a:ext uri="{FF2B5EF4-FFF2-40B4-BE49-F238E27FC236}">
                <a16:creationId xmlns:a16="http://schemas.microsoft.com/office/drawing/2014/main" id="{41921418-7C5B-8F4A-C5EB-F5F0A607E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81" y="5078626"/>
            <a:ext cx="1885627" cy="141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No photo description available.">
            <a:extLst>
              <a:ext uri="{FF2B5EF4-FFF2-40B4-BE49-F238E27FC236}">
                <a16:creationId xmlns:a16="http://schemas.microsoft.com/office/drawing/2014/main" id="{A92F417A-0EE8-7734-69B9-4693406E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145" y="5075317"/>
            <a:ext cx="2020776" cy="141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630555" y="248920"/>
            <a:ext cx="10930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PhD </a:t>
            </a: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Max Planck Institute for Molecular Biomedicine </a:t>
            </a: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Muenster in Germany 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(2011 - 2014)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7730" y="1819275"/>
            <a:ext cx="4705350" cy="405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b="18143"/>
          <a:stretch>
            <a:fillRect/>
          </a:stretch>
        </p:blipFill>
        <p:spPr>
          <a:xfrm>
            <a:off x="6904990" y="3394710"/>
            <a:ext cx="4354195" cy="23602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9385" y="1841500"/>
            <a:ext cx="2209800" cy="15532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990" y="1841500"/>
            <a:ext cx="2144395" cy="15506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630555" y="196850"/>
            <a:ext cx="10930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PhD in </a:t>
            </a:r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Bioinformatics and </a:t>
            </a:r>
            <a:r>
              <a:rPr lang="en-US" sz="36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iPS</a:t>
            </a:r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 technology</a:t>
            </a:r>
            <a:r>
              <a:rPr lang="en-US" sz="36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30555" y="934085"/>
            <a:ext cx="10514330" cy="194945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Research:</a:t>
            </a:r>
          </a:p>
          <a:p>
            <a:pPr lvl="1"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dynamics of stem cell and induced pluripotent stem cell (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iPS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) epigenomes using genome-wide Next Generation Sequencing (NGS)</a:t>
            </a:r>
          </a:p>
          <a:p>
            <a:pPr lvl="1"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Somatic memory in </a:t>
            </a:r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iPS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technology</a:t>
            </a:r>
          </a:p>
          <a:p>
            <a:pPr lvl="1"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Bioinformatics pipeline development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5" y="2950845"/>
            <a:ext cx="3564890" cy="3537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185" y="4036695"/>
            <a:ext cx="3471545" cy="24517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6565" y="2950845"/>
            <a:ext cx="3519170" cy="10179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3070" y="2737485"/>
            <a:ext cx="3653790" cy="37509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/>
          <p:nvPr/>
        </p:nvSpPr>
        <p:spPr>
          <a:xfrm>
            <a:off x="630555" y="260350"/>
            <a:ext cx="1093089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Seven years of research at </a:t>
            </a:r>
            <a:r>
              <a:rPr lang="en-US" sz="3200" b="1" dirty="0" err="1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Garvan</a:t>
            </a:r>
            <a:r>
              <a:rPr lang="en-US" sz="32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Institute of Medical Research in Australia (2014 - 2022)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75018" y="1481040"/>
            <a:ext cx="6041964" cy="49441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1310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sym typeface="+mn-ea"/>
              </a:rPr>
              <a:t>Seven years of research at </a:t>
            </a:r>
            <a:r>
              <a:rPr lang="en-US" sz="3200" b="1" dirty="0" err="1">
                <a:solidFill>
                  <a:srgbClr val="7030A0"/>
                </a:solidFill>
                <a:sym typeface="+mn-ea"/>
              </a:rPr>
              <a:t>Garvan</a:t>
            </a:r>
            <a:r>
              <a:rPr lang="en-US" sz="3200" b="1" dirty="0">
                <a:solidFill>
                  <a:srgbClr val="7030A0"/>
                </a:solidFill>
                <a:sym typeface="+mn-ea"/>
              </a:rPr>
              <a:t> Institute of Medical Research in Australia (2014-2022)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30" y="1218863"/>
            <a:ext cx="2604135" cy="3534410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55105" y="1218863"/>
            <a:ext cx="2819400" cy="3532505"/>
          </a:xfrm>
          <a:prstGeom prst="rect">
            <a:avLst/>
          </a:prstGeom>
        </p:spPr>
      </p:pic>
      <p:sp>
        <p:nvSpPr>
          <p:cNvPr id="3" name="Content Placeholder 1"/>
          <p:cNvSpPr/>
          <p:nvPr/>
        </p:nvSpPr>
        <p:spPr>
          <a:xfrm>
            <a:off x="630555" y="1454785"/>
            <a:ext cx="558165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Major: Bioinformatics and Machine Learning</a:t>
            </a:r>
          </a:p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Research:</a:t>
            </a:r>
          </a:p>
          <a:p>
            <a:pPr lvl="1"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Cancer Genomics and Epigenomics</a:t>
            </a:r>
          </a:p>
          <a:p>
            <a:pPr lvl="1"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Single cell and Spatial transcriptomics  technology and other diagnosis methods</a:t>
            </a:r>
          </a:p>
          <a:p>
            <a:pPr lvl="1" algn="just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Bioinformatics pipeline development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5750" y="4754920"/>
            <a:ext cx="3219450" cy="1811020"/>
          </a:xfrm>
          <a:prstGeom prst="rect">
            <a:avLst/>
          </a:prstGeom>
        </p:spPr>
      </p:pic>
      <p:pic>
        <p:nvPicPr>
          <p:cNvPr id="9218" name="Picture 2" descr="No photo description available.">
            <a:extLst>
              <a:ext uri="{FF2B5EF4-FFF2-40B4-BE49-F238E27FC236}">
                <a16:creationId xmlns:a16="http://schemas.microsoft.com/office/drawing/2014/main" id="{75B1F25E-394A-30E5-EEC1-BDCB0AD83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688600"/>
            <a:ext cx="3998563" cy="299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767" y="258445"/>
            <a:ext cx="10515600" cy="713105"/>
          </a:xfrm>
        </p:spPr>
        <p:txBody>
          <a:bodyPr>
            <a:no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  <a:sym typeface="+mn-ea"/>
              </a:rPr>
              <a:t>More than one year at </a:t>
            </a:r>
            <a:r>
              <a:rPr lang="en-US" sz="3200" b="1" dirty="0" err="1">
                <a:solidFill>
                  <a:srgbClr val="7030A0"/>
                </a:solidFill>
                <a:sym typeface="+mn-ea"/>
              </a:rPr>
              <a:t>Zymo</a:t>
            </a:r>
            <a:r>
              <a:rPr lang="en-US" sz="3200" b="1" dirty="0">
                <a:solidFill>
                  <a:srgbClr val="7030A0"/>
                </a:solidFill>
                <a:sym typeface="+mn-ea"/>
              </a:rPr>
              <a:t> Research (Sep 2022-Nov 2023)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1"/>
          <p:cNvSpPr/>
          <p:nvPr/>
        </p:nvSpPr>
        <p:spPr>
          <a:xfrm>
            <a:off x="1135626" y="1170064"/>
            <a:ext cx="9453715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Microbiomics</a:t>
            </a:r>
            <a:endParaRPr lang="en-US" sz="3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Epigenomics </a:t>
            </a:r>
          </a:p>
          <a:p>
            <a:pPr algn="just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Transcriptomics</a:t>
            </a:r>
          </a:p>
          <a:p>
            <a:pPr algn="just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Proteomics</a:t>
            </a:r>
          </a:p>
          <a:p>
            <a:pPr algn="just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Metabolomics</a:t>
            </a:r>
          </a:p>
          <a:p>
            <a:pPr algn="just"/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Bioinformatics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E024C1F-30EF-1288-BDBE-9DAB617ED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730" y="1120574"/>
            <a:ext cx="5030082" cy="499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May be an image of 2 people, people studying and text">
            <a:extLst>
              <a:ext uri="{FF2B5EF4-FFF2-40B4-BE49-F238E27FC236}">
                <a16:creationId xmlns:a16="http://schemas.microsoft.com/office/drawing/2014/main" id="{C3E97BF8-E788-7E21-7C7E-524A654D1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3" b="28135"/>
          <a:stretch/>
        </p:blipFill>
        <p:spPr bwMode="auto">
          <a:xfrm>
            <a:off x="356994" y="4692302"/>
            <a:ext cx="5248759" cy="1762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71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6542-6955-E5BD-97E3-A640F6A9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51"/>
            <a:ext cx="10515600" cy="10572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Curriculum of Introduction to Molecular Biology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B597B7-E0FB-4940-5CC9-0C2A14524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58" y="6079901"/>
            <a:ext cx="10515600" cy="54904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https://github.com/luuloi/Molecular_Biology/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07BFB-5911-E23C-4AC8-6F32B5B02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755" y="1490490"/>
            <a:ext cx="6185833" cy="414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11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C3C916-A46A-97AD-E228-A8645C7ED85F}"/>
              </a:ext>
            </a:extLst>
          </p:cNvPr>
          <p:cNvSpPr/>
          <p:nvPr/>
        </p:nvSpPr>
        <p:spPr>
          <a:xfrm>
            <a:off x="0" y="5384381"/>
            <a:ext cx="12192000" cy="150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481" y="155714"/>
            <a:ext cx="10609089" cy="8417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rgbClr val="7030A0"/>
                </a:solidFill>
              </a:rPr>
              <a:t>Central Dogma: Gene Mutation and Diseases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6317021"/>
            <a:ext cx="24176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10.5772/intechopen.71769</a:t>
            </a:r>
            <a:endParaRPr lang="en-US" sz="900" dirty="0">
              <a:latin typeface="Calibri Light" panose="020F0302020204030204" pitchFamily="34" charset="0"/>
            </a:endParaRP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076536"/>
            <a:ext cx="10893941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2" y="3658163"/>
            <a:ext cx="2417683" cy="1431161"/>
          </a:xfrm>
          <a:prstGeom prst="rect">
            <a:avLst/>
          </a:prstGeom>
          <a:noFill/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gene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3"/>
            <a:ext cx="2417683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00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mRNA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2" y="3670856"/>
            <a:ext cx="2544821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dirty="0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protein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NM_000277.3(PAH):p.Ile324Asn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7" y="5388925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7" y="3651876"/>
            <a:ext cx="2593345" cy="16004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PAH</a:t>
            </a:r>
            <a:endParaRPr lang="en-US" sz="2000" b="1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PAH</a:t>
            </a:r>
            <a:endParaRPr lang="en-US" sz="20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041686" y="4717145"/>
            <a:ext cx="189673" cy="614262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990" y="5374742"/>
            <a:ext cx="1984767" cy="144133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448718" y="5384381"/>
            <a:ext cx="1799853" cy="1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D6542-6955-E5BD-97E3-A640F6A91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52"/>
            <a:ext cx="10515600" cy="60167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Content of Introduction to Molecular Biology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D9B10D-9472-AC9E-AEC7-21F87E3CB317}"/>
              </a:ext>
            </a:extLst>
          </p:cNvPr>
          <p:cNvSpPr txBox="1"/>
          <p:nvPr/>
        </p:nvSpPr>
        <p:spPr>
          <a:xfrm>
            <a:off x="509500" y="3873353"/>
            <a:ext cx="490070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+mj-lt"/>
              </a:rPr>
              <a:t>Part 1: DNA Replication and Repair</a:t>
            </a:r>
          </a:p>
          <a:p>
            <a:pPr algn="l"/>
            <a:endParaRPr lang="en-GB" sz="2400" b="1" dirty="0">
              <a:solidFill>
                <a:srgbClr val="000000"/>
              </a:solidFill>
              <a:latin typeface="+mj-lt"/>
            </a:endParaRPr>
          </a:p>
          <a:p>
            <a:r>
              <a:rPr lang="en-US" sz="2400" b="1" i="0" dirty="0">
                <a:solidFill>
                  <a:srgbClr val="000000"/>
                </a:solidFill>
                <a:effectLst/>
                <a:latin typeface="+mj-lt"/>
              </a:rPr>
              <a:t>Part 2: Transcription and Transposition</a:t>
            </a:r>
          </a:p>
          <a:p>
            <a:pPr algn="l"/>
            <a:endParaRPr lang="en-GB" sz="2400" b="1" i="0" dirty="0">
              <a:solidFill>
                <a:srgbClr val="000000"/>
              </a:solidFill>
              <a:effectLst/>
              <a:latin typeface="+mj-lt"/>
            </a:endParaRPr>
          </a:p>
          <a:p>
            <a:r>
              <a:rPr lang="en-GB" sz="2400" b="1" i="0" dirty="0">
                <a:solidFill>
                  <a:srgbClr val="000000"/>
                </a:solidFill>
                <a:effectLst/>
                <a:latin typeface="+mj-lt"/>
              </a:rPr>
              <a:t>Part 3: RNA Processing and Translation</a:t>
            </a:r>
          </a:p>
          <a:p>
            <a:pPr algn="l"/>
            <a:endParaRPr lang="en-GB" sz="2400" b="1" dirty="0">
              <a:solidFill>
                <a:srgbClr val="000000"/>
              </a:solidFill>
              <a:latin typeface="+mj-lt"/>
            </a:endParaRPr>
          </a:p>
          <a:p>
            <a:r>
              <a:rPr lang="en-GB" sz="2400" b="1" i="0" dirty="0">
                <a:solidFill>
                  <a:srgbClr val="000000"/>
                </a:solidFill>
                <a:effectLst/>
                <a:latin typeface="+mj-lt"/>
              </a:rPr>
              <a:t>Part 4: Molecular Techniques</a:t>
            </a:r>
          </a:p>
        </p:txBody>
      </p:sp>
      <p:pic>
        <p:nvPicPr>
          <p:cNvPr id="9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82E32636-B2E8-664B-C231-749118A76C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076536"/>
            <a:ext cx="10893941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NA Replication and Repair">
            <a:extLst>
              <a:ext uri="{FF2B5EF4-FFF2-40B4-BE49-F238E27FC236}">
                <a16:creationId xmlns:a16="http://schemas.microsoft.com/office/drawing/2014/main" id="{B4E11FE2-E0BC-1979-5BFD-C471CC0F9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730" y="3952920"/>
            <a:ext cx="4368944" cy="229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707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0E1B-39DF-4E9F-B0F6-9802F4A2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8955"/>
          </a:xfrm>
        </p:spPr>
        <p:txBody>
          <a:bodyPr>
            <a:normAutofit fontScale="90000"/>
          </a:bodyPr>
          <a:lstStyle/>
          <a:p>
            <a:pPr algn="ctr"/>
            <a:r>
              <a:rPr lang="vi-VN" dirty="0"/>
              <a:t>Projects </a:t>
            </a:r>
            <a:r>
              <a:rPr lang="en-GB" dirty="0"/>
              <a:t>for Mid-Term </a:t>
            </a:r>
            <a:r>
              <a:rPr lang="vi-VN" dirty="0"/>
              <a:t>and important dates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03BA982-83F8-3221-FB1D-EF676D4B51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3891402"/>
              </p:ext>
            </p:extLst>
          </p:nvPr>
        </p:nvGraphicFramePr>
        <p:xfrm>
          <a:off x="838200" y="1107440"/>
          <a:ext cx="105156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2920">
                  <a:extLst>
                    <a:ext uri="{9D8B030D-6E8A-4147-A177-3AD203B41FA5}">
                      <a16:colId xmlns:a16="http://schemas.microsoft.com/office/drawing/2014/main" val="2571898159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507715326"/>
                    </a:ext>
                  </a:extLst>
                </a:gridCol>
                <a:gridCol w="3119120">
                  <a:extLst>
                    <a:ext uri="{9D8B030D-6E8A-4147-A177-3AD203B41FA5}">
                      <a16:colId xmlns:a16="http://schemas.microsoft.com/office/drawing/2014/main" val="2801679016"/>
                    </a:ext>
                  </a:extLst>
                </a:gridCol>
                <a:gridCol w="2225040">
                  <a:extLst>
                    <a:ext uri="{9D8B030D-6E8A-4147-A177-3AD203B41FA5}">
                      <a16:colId xmlns:a16="http://schemas.microsoft.com/office/drawing/2014/main" val="2403869516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0480743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Project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Aim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Requirement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Group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556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1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99142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23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30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57918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5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475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sz="1400" b="1" dirty="0"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6</a:t>
                      </a: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None/>
                      </a:pPr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b="1" dirty="0"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21259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886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57F23-5D13-FB35-84D5-FBADC1ED9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3722"/>
          </a:xfrm>
        </p:spPr>
        <p:txBody>
          <a:bodyPr/>
          <a:lstStyle/>
          <a:p>
            <a:pPr algn="ctr"/>
            <a:r>
              <a:rPr lang="en-GB" b="1" dirty="0"/>
              <a:t>Prokaryotes from Genome to Proteins</a:t>
            </a:r>
            <a:endParaRPr lang="en-US" b="1" dirty="0"/>
          </a:p>
        </p:txBody>
      </p:sp>
      <p:pic>
        <p:nvPicPr>
          <p:cNvPr id="1026" name="Picture 2" descr="How do bacterial genomes change?">
            <a:extLst>
              <a:ext uri="{FF2B5EF4-FFF2-40B4-BE49-F238E27FC236}">
                <a16:creationId xmlns:a16="http://schemas.microsoft.com/office/drawing/2014/main" id="{30DF1443-C2CA-9F73-DE53-3ABC7943B16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82" y="1609972"/>
            <a:ext cx="7696418" cy="4770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212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50E1B-39DF-4E9F-B0F6-9802F4A2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8325"/>
            <a:ext cx="10515600" cy="528955"/>
          </a:xfrm>
        </p:spPr>
        <p:txBody>
          <a:bodyPr>
            <a:noAutofit/>
          </a:bodyPr>
          <a:lstStyle/>
          <a:p>
            <a:pPr algn="ctr"/>
            <a:r>
              <a:rPr lang="vi-VN" sz="6000" b="1" dirty="0"/>
              <a:t>Evalutation for the course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2D48D3-47B7-6D5E-F30D-32E34F6BB8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2800" dirty="0"/>
              <a:t>Presentation date (</a:t>
            </a:r>
            <a:r>
              <a:rPr lang="en-GB" dirty="0"/>
              <a:t>Mid-term</a:t>
            </a:r>
            <a:r>
              <a:rPr lang="vi-VN" sz="2800" dirty="0"/>
              <a:t> exam): </a:t>
            </a:r>
            <a:r>
              <a:rPr lang="en-US" sz="3200" b="1" dirty="0"/>
              <a:t>?</a:t>
            </a:r>
            <a:endParaRPr lang="vi-VN" sz="2800" b="1" dirty="0"/>
          </a:p>
          <a:p>
            <a:r>
              <a:rPr lang="en-GB" sz="2800" dirty="0"/>
              <a:t>Max </a:t>
            </a:r>
            <a:r>
              <a:rPr lang="vi-VN" sz="2800" dirty="0"/>
              <a:t>3 min each group</a:t>
            </a:r>
            <a:r>
              <a:rPr lang="en-GB" sz="2800" dirty="0"/>
              <a:t> (3 students)</a:t>
            </a:r>
            <a:endParaRPr lang="vi-VN" sz="2800" dirty="0"/>
          </a:p>
          <a:p>
            <a:r>
              <a:rPr lang="en-GB" dirty="0"/>
              <a:t>1 to 2</a:t>
            </a:r>
            <a:r>
              <a:rPr lang="vi-VN" sz="2800" dirty="0"/>
              <a:t> questions each student</a:t>
            </a:r>
          </a:p>
          <a:p>
            <a:r>
              <a:rPr lang="en-GB" sz="2800" dirty="0"/>
              <a:t>Mid-term score = </a:t>
            </a:r>
            <a:r>
              <a:rPr lang="vi-VN" sz="2800" dirty="0"/>
              <a:t>Report (</a:t>
            </a:r>
            <a:r>
              <a:rPr lang="en-GB" sz="2800" dirty="0"/>
              <a:t>5</a:t>
            </a:r>
            <a:r>
              <a:rPr lang="vi-VN" sz="2800" dirty="0"/>
              <a:t>0</a:t>
            </a:r>
            <a:r>
              <a:rPr lang="en-GB" sz="2800" dirty="0"/>
              <a:t>%</a:t>
            </a:r>
            <a:r>
              <a:rPr lang="vi-VN" sz="2800" dirty="0"/>
              <a:t>) + Presentation (</a:t>
            </a:r>
            <a:r>
              <a:rPr lang="en-GB" sz="2800" dirty="0"/>
              <a:t>4</a:t>
            </a:r>
            <a:r>
              <a:rPr lang="vi-VN" sz="2800" dirty="0"/>
              <a:t>0</a:t>
            </a:r>
            <a:r>
              <a:rPr lang="en-GB" sz="2800" dirty="0"/>
              <a:t>%</a:t>
            </a:r>
            <a:r>
              <a:rPr lang="vi-VN" sz="2800" dirty="0"/>
              <a:t>) + Slide (10</a:t>
            </a:r>
            <a:r>
              <a:rPr lang="en-GB" sz="2800" dirty="0"/>
              <a:t>%</a:t>
            </a:r>
            <a:r>
              <a:rPr lang="vi-VN" sz="2800" dirty="0"/>
              <a:t>)</a:t>
            </a:r>
            <a:endParaRPr lang="en-GB" sz="2800" dirty="0"/>
          </a:p>
          <a:p>
            <a:endParaRPr lang="en-GB" dirty="0"/>
          </a:p>
          <a:p>
            <a:r>
              <a:rPr lang="en-GB" dirty="0"/>
              <a:t>Final exam:?</a:t>
            </a:r>
          </a:p>
          <a:p>
            <a:r>
              <a:rPr lang="en-GB" dirty="0"/>
              <a:t>Final exam score = Quizzes (40%) + Final Test (60%)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117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E20-F1C1-E232-FB0A-1109A0ED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pPr algn="ctr"/>
            <a:r>
              <a:rPr lang="vi-VN" dirty="0"/>
              <a:t>No attendance checking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2EBD8D2-51CA-9EF0-80E7-1F72DDC07F1A}"/>
              </a:ext>
            </a:extLst>
          </p:cNvPr>
          <p:cNvSpPr/>
          <p:nvPr/>
        </p:nvSpPr>
        <p:spPr>
          <a:xfrm>
            <a:off x="3246120" y="188976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latin typeface="Calibri" panose="020F0502020204030204" pitchFamily="34" charset="0"/>
              </a:rPr>
              <a:t>Nghỉ học được không bạn?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92BB94-21C7-B800-71A0-F29F00A4ED44}"/>
              </a:ext>
            </a:extLst>
          </p:cNvPr>
          <p:cNvSpPr/>
          <p:nvPr/>
        </p:nvSpPr>
        <p:spPr>
          <a:xfrm>
            <a:off x="6842760" y="189992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latin typeface="Calibri" panose="020F0502020204030204" pitchFamily="34" charset="0"/>
              </a:rPr>
              <a:t>Được nhe!</a:t>
            </a:r>
            <a:endParaRPr lang="en-US" sz="3200" dirty="0">
              <a:latin typeface="Calibri" panose="020F0502020204030204" pitchFamily="34" charset="0"/>
            </a:endParaRPr>
          </a:p>
        </p:txBody>
      </p: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DA15E2B8-9D5A-904D-D098-64961F5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080" y="2947352"/>
            <a:ext cx="348488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23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E20-F1C1-E232-FB0A-1109A0ED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pPr algn="ctr"/>
            <a:r>
              <a:rPr lang="vi-VN" dirty="0"/>
              <a:t>No attendance checking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2EBD8D2-51CA-9EF0-80E7-1F72DDC07F1A}"/>
              </a:ext>
            </a:extLst>
          </p:cNvPr>
          <p:cNvSpPr/>
          <p:nvPr/>
        </p:nvSpPr>
        <p:spPr>
          <a:xfrm>
            <a:off x="3246120" y="188976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800" dirty="0">
                <a:latin typeface="Calibri" panose="020F0502020204030204" pitchFamily="34" charset="0"/>
              </a:rPr>
              <a:t>Nghỉ học được không bạn?</a:t>
            </a:r>
            <a:endParaRPr lang="en-US" sz="2800" dirty="0">
              <a:latin typeface="Calibri" panose="020F050202020403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92BB94-21C7-B800-71A0-F29F00A4ED44}"/>
              </a:ext>
            </a:extLst>
          </p:cNvPr>
          <p:cNvSpPr/>
          <p:nvPr/>
        </p:nvSpPr>
        <p:spPr>
          <a:xfrm>
            <a:off x="6842760" y="189992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latin typeface="Calibri" panose="020F0502020204030204" pitchFamily="34" charset="0"/>
              </a:rPr>
              <a:t>Nhưng khó đậu nhe!</a:t>
            </a:r>
            <a:endParaRPr lang="en-US" sz="3200" dirty="0">
              <a:latin typeface="Calibri" panose="020F0502020204030204" pitchFamily="34" charset="0"/>
            </a:endParaRPr>
          </a:p>
        </p:txBody>
      </p: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DA15E2B8-9D5A-904D-D098-64961F5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080" y="2947352"/>
            <a:ext cx="348488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4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46C29-C2D4-4C6E-40A2-654BD0CDA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00" y="5909152"/>
            <a:ext cx="8600440" cy="732155"/>
          </a:xfrm>
        </p:spPr>
        <p:txBody>
          <a:bodyPr>
            <a:normAutofit/>
          </a:bodyPr>
          <a:lstStyle/>
          <a:p>
            <a:r>
              <a:rPr lang="en-US" sz="2000" dirty="0"/>
              <a:t>https://www.youtube.com/@vpivnpathoinformatics8930/playlists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BD5330-3EC3-1F44-2C35-8CED072F6A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7033" y="680720"/>
            <a:ext cx="9177933" cy="5090159"/>
          </a:xfrm>
        </p:spPr>
      </p:pic>
    </p:spTree>
    <p:extLst>
      <p:ext uri="{BB962C8B-B14F-4D97-AF65-F5344CB8AC3E}">
        <p14:creationId xmlns:p14="http://schemas.microsoft.com/office/powerpoint/2010/main" val="2552288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A79E28-9EB8-E680-17EE-261D3B910E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4771" y="995100"/>
            <a:ext cx="9846140" cy="5182179"/>
          </a:xfrm>
        </p:spPr>
      </p:pic>
    </p:spTree>
    <p:extLst>
      <p:ext uri="{BB962C8B-B14F-4D97-AF65-F5344CB8AC3E}">
        <p14:creationId xmlns:p14="http://schemas.microsoft.com/office/powerpoint/2010/main" val="175456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18131-769A-F525-5C68-104D130F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vi-VN" sz="6000" b="1" dirty="0"/>
              <a:t>Content</a:t>
            </a:r>
            <a:endParaRPr lang="en-US" sz="6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FF752-884E-6C63-6459-24E720E60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b="1" dirty="0"/>
              <a:t>Class member introduction</a:t>
            </a:r>
          </a:p>
          <a:p>
            <a:r>
              <a:rPr lang="en-GB" b="1" dirty="0"/>
              <a:t>Curriculum of Introduction to </a:t>
            </a:r>
            <a:r>
              <a:rPr lang="en-US" b="1" dirty="0">
                <a:solidFill>
                  <a:srgbClr val="1F2328"/>
                </a:solidFill>
              </a:rPr>
              <a:t>Molecular Biology</a:t>
            </a:r>
            <a:endParaRPr lang="en-GB" b="1" dirty="0"/>
          </a:p>
          <a:p>
            <a:r>
              <a:rPr lang="vi-VN" b="1" dirty="0"/>
              <a:t>Projects and important dates</a:t>
            </a:r>
          </a:p>
          <a:p>
            <a:r>
              <a:rPr lang="vi-VN" b="1" dirty="0"/>
              <a:t>Evalutation for the course</a:t>
            </a:r>
          </a:p>
          <a:p>
            <a:r>
              <a:rPr lang="vi-VN" b="1" dirty="0"/>
              <a:t>How </a:t>
            </a:r>
            <a:r>
              <a:rPr lang="en-GB" b="1" dirty="0"/>
              <a:t>Introduction to </a:t>
            </a:r>
            <a:r>
              <a:rPr lang="en-US" b="1" dirty="0">
                <a:solidFill>
                  <a:srgbClr val="1F2328"/>
                </a:solidFill>
              </a:rPr>
              <a:t>Molecular Biology</a:t>
            </a:r>
            <a:r>
              <a:rPr lang="vi-VN" b="1" dirty="0"/>
              <a:t> lecture work?</a:t>
            </a:r>
          </a:p>
        </p:txBody>
      </p:sp>
    </p:spTree>
    <p:extLst>
      <p:ext uri="{BB962C8B-B14F-4D97-AF65-F5344CB8AC3E}">
        <p14:creationId xmlns:p14="http://schemas.microsoft.com/office/powerpoint/2010/main" val="1872814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BE20-F1C1-E232-FB0A-1109A0ED3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16635"/>
          </a:xfrm>
        </p:spPr>
        <p:txBody>
          <a:bodyPr/>
          <a:lstStyle/>
          <a:p>
            <a:pPr algn="ctr"/>
            <a:r>
              <a:rPr lang="vi-VN" dirty="0"/>
              <a:t>Class member introduction</a:t>
            </a:r>
            <a:endParaRPr lang="en-US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2EBD8D2-51CA-9EF0-80E7-1F72DDC07F1A}"/>
              </a:ext>
            </a:extLst>
          </p:cNvPr>
          <p:cNvSpPr/>
          <p:nvPr/>
        </p:nvSpPr>
        <p:spPr>
          <a:xfrm>
            <a:off x="3246120" y="188976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600" dirty="0">
                <a:latin typeface="Calibri" panose="020F0502020204030204" pitchFamily="34" charset="0"/>
              </a:rPr>
              <a:t>Bạn phẻ không?</a:t>
            </a:r>
            <a:endParaRPr lang="en-US" sz="3600" dirty="0">
              <a:latin typeface="Calibri" panose="020F0502020204030204" pitchFamily="34" charset="0"/>
            </a:endParaRP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E792BB94-21C7-B800-71A0-F29F00A4ED44}"/>
              </a:ext>
            </a:extLst>
          </p:cNvPr>
          <p:cNvSpPr/>
          <p:nvPr/>
        </p:nvSpPr>
        <p:spPr>
          <a:xfrm>
            <a:off x="6842760" y="1899920"/>
            <a:ext cx="2326640" cy="1574800"/>
          </a:xfrm>
          <a:prstGeom prst="wedgeRoundRectCallou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3200" dirty="0">
                <a:latin typeface="Calibri" panose="020F0502020204030204" pitchFamily="34" charset="0"/>
              </a:rPr>
              <a:t>Phẻ! Cảm ơn bạn. Còn bạn?</a:t>
            </a:r>
            <a:endParaRPr lang="en-US" sz="3200" dirty="0">
              <a:latin typeface="Calibri" panose="020F0502020204030204" pitchFamily="34" charset="0"/>
            </a:endParaRPr>
          </a:p>
        </p:txBody>
      </p:sp>
      <p:pic>
        <p:nvPicPr>
          <p:cNvPr id="7" name="Graphic 6" descr="Children with solid fill">
            <a:extLst>
              <a:ext uri="{FF2B5EF4-FFF2-40B4-BE49-F238E27FC236}">
                <a16:creationId xmlns:a16="http://schemas.microsoft.com/office/drawing/2014/main" id="{DA15E2B8-9D5A-904D-D098-64961F51B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96080" y="2947352"/>
            <a:ext cx="3484880" cy="348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4EB0214-73C5-ED65-DA26-04572D6A82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8" y="496031"/>
            <a:ext cx="10731884" cy="58659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1806" y="2321560"/>
            <a:ext cx="10515600" cy="1107440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solidFill>
                  <a:srgbClr val="7030A0"/>
                </a:solidFill>
                <a:sym typeface="+mn-ea"/>
              </a:rPr>
              <a:t>Education and Research Interest</a:t>
            </a:r>
          </a:p>
        </p:txBody>
      </p:sp>
    </p:spTree>
    <p:extLst>
      <p:ext uri="{BB962C8B-B14F-4D97-AF65-F5344CB8AC3E}">
        <p14:creationId xmlns:p14="http://schemas.microsoft.com/office/powerpoint/2010/main" val="2986983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6BAE3F2-E1B0-3B48-9F8C-C65CF7954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709" y="0"/>
            <a:ext cx="9444581" cy="6858000"/>
          </a:xfrm>
          <a:prstGeom prst="rect">
            <a:avLst/>
          </a:prstGeom>
        </p:spPr>
      </p:pic>
      <p:sp>
        <p:nvSpPr>
          <p:cNvPr id="167" name="Rectangle 2"/>
          <p:cNvSpPr/>
          <p:nvPr/>
        </p:nvSpPr>
        <p:spPr>
          <a:xfrm>
            <a:off x="1520" y="-10449"/>
            <a:ext cx="12188641" cy="503307"/>
          </a:xfrm>
          <a:prstGeom prst="rect">
            <a:avLst/>
          </a:prstGeom>
          <a:solidFill>
            <a:srgbClr val="002060"/>
          </a:solidFill>
          <a:ln>
            <a:solidFill>
              <a:srgbClr val="4372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108847" tIns="54423" rIns="108847" bIns="54423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996" b="1" spc="-1" dirty="0">
                <a:solidFill>
                  <a:schemeClr val="lt1"/>
                </a:solidFill>
                <a:latin typeface="Calibri" panose="020F0502020204030204" pitchFamily="34" charset="0"/>
                <a:ea typeface="DejaVu Sans"/>
              </a:rPr>
              <a:t>EDUCATION AND PROFESSION</a:t>
            </a:r>
            <a:endParaRPr lang="en-US" sz="1996" spc="-1" dirty="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548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435" y="191135"/>
            <a:ext cx="10515600" cy="1115695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Undergraduate at University of Science - Ho Chi Minh City National University (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2000 – 2005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3870" y="1446530"/>
            <a:ext cx="10515600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Major: Bioinformatics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Research Topics: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Genotyping HCV, HBV, HPV</a:t>
            </a:r>
          </a:p>
          <a:p>
            <a:pPr lvl="1"/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Anti-biotics resistance in bacteria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2140" y="1574165"/>
            <a:ext cx="4531360" cy="47091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b="56477"/>
          <a:stretch>
            <a:fillRect/>
          </a:stretch>
        </p:blipFill>
        <p:spPr>
          <a:xfrm>
            <a:off x="552450" y="3079750"/>
            <a:ext cx="4910455" cy="331533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163444" y="6347460"/>
            <a:ext cx="8204671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The American journal of tropical medicine and hygiene 73(6):55-55 (2005).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7945"/>
          <a:stretch>
            <a:fillRect/>
          </a:stretch>
        </p:blipFill>
        <p:spPr>
          <a:xfrm>
            <a:off x="325755" y="1552575"/>
            <a:ext cx="6156325" cy="422021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30555" y="248920"/>
            <a:ext cx="109308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Master degree in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  <a:sym typeface="+mn-ea"/>
              </a:rPr>
              <a:t>Bioinformatics </a:t>
            </a:r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Max Planck Institute for Informatics </a:t>
            </a:r>
          </a:p>
          <a:p>
            <a:pPr algn="ctr"/>
            <a:r>
              <a:rPr lang="en-US" sz="2800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University of Saarland in Germany </a:t>
            </a:r>
            <a:r>
              <a:rPr lang="en-US" sz="2800" b="1" dirty="0">
                <a:solidFill>
                  <a:srgbClr val="7030A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(2007 - 2010)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285" y="1691640"/>
            <a:ext cx="2475230" cy="20389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1030" y="1807845"/>
            <a:ext cx="2326005" cy="3964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9285" y="3730625"/>
            <a:ext cx="2493645" cy="20421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554</Words>
  <Application>Microsoft Office PowerPoint</Application>
  <PresentationFormat>Widescreen</PresentationFormat>
  <Paragraphs>107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Introduction to  Molecular Biology</vt:lpstr>
      <vt:lpstr>Prokaryotes from Genome to Proteins</vt:lpstr>
      <vt:lpstr>Content</vt:lpstr>
      <vt:lpstr>Class member introduction</vt:lpstr>
      <vt:lpstr>PowerPoint Presentation</vt:lpstr>
      <vt:lpstr>Education and Research Interest</vt:lpstr>
      <vt:lpstr>PowerPoint Presentation</vt:lpstr>
      <vt:lpstr>Undergraduate at University of Science - Ho Chi Minh City National University (2000 – 2005)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Seven years of research at Garvan Institute of Medical Research in Australia (2014-2022)</vt:lpstr>
      <vt:lpstr>More than one year at Zymo Research (Sep 2022-Nov 2023)</vt:lpstr>
      <vt:lpstr>Curriculum of Introduction to Molecular Biology</vt:lpstr>
      <vt:lpstr>Central Dogma: Gene Mutation and Diseases</vt:lpstr>
      <vt:lpstr>Content of Introduction to Molecular Biology</vt:lpstr>
      <vt:lpstr>Projects for Mid-Term and important dates</vt:lpstr>
      <vt:lpstr>Evalutation for the course</vt:lpstr>
      <vt:lpstr>No attendance checking</vt:lpstr>
      <vt:lpstr>No attendance checking</vt:lpstr>
      <vt:lpstr>https://www.youtube.com/@vpivnpathoinformatics8930/playlists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 sinh học ứng dụng (Applied Bioinformatics)</dc:title>
  <dc:creator>Luu Loi</dc:creator>
  <cp:lastModifiedBy>Luu Loi</cp:lastModifiedBy>
  <cp:revision>174</cp:revision>
  <dcterms:created xsi:type="dcterms:W3CDTF">2023-07-21T21:55:59Z</dcterms:created>
  <dcterms:modified xsi:type="dcterms:W3CDTF">2026-01-25T00:34:59Z</dcterms:modified>
</cp:coreProperties>
</file>